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9" r:id="rId4"/>
  </p:sldMasterIdLst>
  <p:notesMasterIdLst>
    <p:notesMasterId r:id="rId14"/>
  </p:notesMasterIdLst>
  <p:handoutMasterIdLst>
    <p:handoutMasterId r:id="rId15"/>
  </p:handoutMasterIdLst>
  <p:sldIdLst>
    <p:sldId id="256" r:id="rId5"/>
    <p:sldId id="267" r:id="rId6"/>
    <p:sldId id="266" r:id="rId7"/>
    <p:sldId id="257" r:id="rId8"/>
    <p:sldId id="269" r:id="rId9"/>
    <p:sldId id="259" r:id="rId10"/>
    <p:sldId id="272" r:id="rId11"/>
    <p:sldId id="268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242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86C3D2F-5A05-4596-A225-FC14565701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9C051B-F26C-4470-B56C-092B4E1C4C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9A1B5-1BE4-4CD6-80C4-143959F034D3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59DB8B-3A1C-4291-8A97-C19C5D31C3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6310B9-42FE-4FE9-8C0B-5C7382DBB0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CFFF0-B784-4FE7-8A38-F89DE294F8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566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6120A-21AF-4F12-ABAA-66A70823631B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C672F-171E-46DC-915C-C7BCF99F5C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498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B152-7103-4FFE-90AC-D94EB7F44A7E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219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B152-7103-4FFE-90AC-D94EB7F44A7E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882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B152-7103-4FFE-90AC-D94EB7F44A7E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139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B152-7103-4FFE-90AC-D94EB7F44A7E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495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B152-7103-4FFE-90AC-D94EB7F44A7E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9388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B152-7103-4FFE-90AC-D94EB7F44A7E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770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B152-7103-4FFE-90AC-D94EB7F44A7E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410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B152-7103-4FFE-90AC-D94EB7F44A7E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086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B152-7103-4FFE-90AC-D94EB7F44A7E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701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B152-7103-4FFE-90AC-D94EB7F44A7E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151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B152-7103-4FFE-90AC-D94EB7F44A7E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6526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B152-7103-4FFE-90AC-D94EB7F44A7E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6592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B152-7103-4FFE-90AC-D94EB7F44A7E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755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B152-7103-4FFE-90AC-D94EB7F44A7E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445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B152-7103-4FFE-90AC-D94EB7F44A7E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2404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B152-7103-4FFE-90AC-D94EB7F44A7E}" type="datetimeFigureOut">
              <a:rPr lang="en-US" smtClean="0"/>
              <a:t>2/11/2021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915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3B152-7103-4FFE-90AC-D94EB7F44A7E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442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ilto:Luke.Lichtenwalner@templejc.edu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mailto:tbitemple@templejc.edu" TargetMode="Externa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hyperlink" Target="mailto:Melissa.Kunze@templejc.edu" TargetMode="External"/><Relationship Id="rId5" Type="http://schemas.openxmlformats.org/officeDocument/2006/relationships/hyperlink" Target="mailto:tbitaylor@templejc.edu" TargetMode="External"/><Relationship Id="rId4" Type="http://schemas.openxmlformats.org/officeDocument/2006/relationships/hyperlink" Target="mailto:dualcredit@templejc.edu" TargetMode="External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188DD-3717-47D0-B979-D111D81B46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2226" y="309223"/>
            <a:ext cx="7683422" cy="3365369"/>
          </a:xfrm>
        </p:spPr>
        <p:txBody>
          <a:bodyPr/>
          <a:lstStyle/>
          <a:p>
            <a:pPr algn="ctr"/>
            <a:r>
              <a:rPr lang="en-US" sz="7200" b="1" dirty="0">
                <a:latin typeface="Bodoni MT Condensed" panose="02070606080606020203" pitchFamily="18" charset="0"/>
              </a:rPr>
              <a:t>Temple College </a:t>
            </a:r>
            <a:br>
              <a:rPr lang="en-US" sz="7200" b="1" dirty="0">
                <a:latin typeface="Bodoni MT Condensed" panose="02070606080606020203" pitchFamily="18" charset="0"/>
              </a:rPr>
            </a:br>
            <a:r>
              <a:rPr lang="en-US" sz="7200" b="1" dirty="0">
                <a:latin typeface="Bodoni MT Condensed" panose="02070606080606020203" pitchFamily="18" charset="0"/>
              </a:rPr>
              <a:t>Dual Credit and  </a:t>
            </a:r>
            <a:br>
              <a:rPr lang="en-US" sz="7200" b="1" dirty="0">
                <a:latin typeface="Bodoni MT Condensed" panose="02070606080606020203" pitchFamily="18" charset="0"/>
              </a:rPr>
            </a:br>
            <a:r>
              <a:rPr lang="en-US" sz="6000" b="1" dirty="0">
                <a:latin typeface="Bodoni MT Condensed" panose="02070606080606020203" pitchFamily="18" charset="0"/>
              </a:rPr>
              <a:t>Texas Bioscience Institute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EDFBFC-5564-4D5D-8F01-C829B7B40C08}"/>
              </a:ext>
            </a:extLst>
          </p:cNvPr>
          <p:cNvSpPr txBox="1"/>
          <p:nvPr/>
        </p:nvSpPr>
        <p:spPr>
          <a:xfrm>
            <a:off x="2966884" y="3779252"/>
            <a:ext cx="4238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Bodoni MT Condensed" panose="02070606080606020203" pitchFamily="18" charset="0"/>
                <a:cs typeface="Times New Roman" panose="02020603050405020304" pitchFamily="18" charset="0"/>
              </a:rPr>
              <a:t>2021 – 2022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397" y="4685122"/>
            <a:ext cx="2715364" cy="12254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8847" y="4468687"/>
            <a:ext cx="2340553" cy="1547242"/>
          </a:xfrm>
          <a:prstGeom prst="rect">
            <a:avLst/>
          </a:prstGeom>
        </p:spPr>
      </p:pic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4D9BC3CD-719C-418A-8E69-C3F858FA59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01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59"/>
    </mc:Choice>
    <mc:Fallback xmlns="">
      <p:transition spd="slow" advTm="104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latin typeface="Bodoni MT Condensed" panose="02070606080606020203" pitchFamily="18" charset="0"/>
              </a:rPr>
              <a:t>What are Dual Credit &amp; TBI?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335819"/>
            <a:ext cx="10178322" cy="5084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Bodoni MT Condensed" panose="02070606080606020203" pitchFamily="18" charset="0"/>
              </a:rPr>
              <a:t>What is Dual Credit?</a:t>
            </a:r>
          </a:p>
          <a:p>
            <a:r>
              <a:rPr lang="en-US" dirty="0">
                <a:latin typeface="Bodoni MT Condensed" panose="02070606080606020203" pitchFamily="18" charset="0"/>
              </a:rPr>
              <a:t>The Dual Credit program is a head start to a college education while still in high school.</a:t>
            </a:r>
          </a:p>
          <a:p>
            <a:r>
              <a:rPr lang="en-US" dirty="0">
                <a:latin typeface="Bodoni MT Condensed" panose="02070606080606020203" pitchFamily="18" charset="0"/>
              </a:rPr>
              <a:t>Students receive high school credits required to graduate while simultaneously receiving college credits.  </a:t>
            </a:r>
          </a:p>
          <a:p>
            <a:r>
              <a:rPr lang="en-US" dirty="0">
                <a:latin typeface="Bodoni MT Condensed" panose="02070606080606020203" pitchFamily="18" charset="0"/>
              </a:rPr>
              <a:t>Students enrolled in Dual Credit are considered adult Temple College Students.</a:t>
            </a:r>
          </a:p>
          <a:p>
            <a:pPr marL="0" indent="0">
              <a:buNone/>
            </a:pPr>
            <a:endParaRPr lang="en-US" b="1" dirty="0">
              <a:latin typeface="Bodoni MT Condensed" panose="02070606080606020203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Bodoni MT Condensed" panose="02070606080606020203" pitchFamily="18" charset="0"/>
              </a:rPr>
              <a:t>What is TBI? </a:t>
            </a:r>
          </a:p>
          <a:p>
            <a:r>
              <a:rPr lang="en-US" dirty="0">
                <a:latin typeface="Bodoni MT Condensed" panose="02070606080606020203" pitchFamily="18" charset="0"/>
              </a:rPr>
              <a:t>Dual Credit Program – Students receive credit for High School and College Concurrently</a:t>
            </a:r>
          </a:p>
          <a:p>
            <a:r>
              <a:rPr lang="en-US" dirty="0">
                <a:latin typeface="Bodoni MT Condensed" panose="02070606080606020203" pitchFamily="18" charset="0"/>
              </a:rPr>
              <a:t>Graduate High School and College at the end of your Senior Year </a:t>
            </a:r>
          </a:p>
          <a:p>
            <a:r>
              <a:rPr lang="en-US" dirty="0">
                <a:latin typeface="Bodoni MT Condensed" panose="02070606080606020203" pitchFamily="18" charset="0"/>
              </a:rPr>
              <a:t>Associates Degree in Multidisciplinary Studies – Targeted to STEM related College Majors</a:t>
            </a:r>
          </a:p>
          <a:p>
            <a:r>
              <a:rPr lang="en-US" dirty="0">
                <a:latin typeface="Bodoni MT Condensed" panose="02070606080606020203" pitchFamily="18" charset="0"/>
              </a:rPr>
              <a:t>Courses are taken at the Texas Bioscience Institute</a:t>
            </a:r>
          </a:p>
          <a:p>
            <a:r>
              <a:rPr lang="en-US" dirty="0">
                <a:latin typeface="Bodoni MT Condensed" panose="02070606080606020203" pitchFamily="18" charset="0"/>
              </a:rPr>
              <a:t>One of our most successful programs at Temple College for Dual Credit students.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1CDE518A-1569-4727-836E-D9FF014BA7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16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844"/>
    </mc:Choice>
    <mc:Fallback xmlns="">
      <p:transition spd="slow" advTm="638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34165"/>
          </a:xfrm>
        </p:spPr>
        <p:txBody>
          <a:bodyPr>
            <a:normAutofit/>
          </a:bodyPr>
          <a:lstStyle/>
          <a:p>
            <a:r>
              <a:rPr lang="es-ES" sz="4400" b="1" dirty="0">
                <a:latin typeface="Bodoni MT Condensed" panose="02070606080606020203" pitchFamily="18" charset="0"/>
              </a:rPr>
              <a:t>¿Qué son los créditos dobles y TBI?</a:t>
            </a:r>
            <a:endParaRPr lang="en-US" sz="4400" b="1" dirty="0">
              <a:latin typeface="Bodoni MT Condensed" panose="020706060806060202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534602"/>
            <a:ext cx="10178322" cy="4746091"/>
          </a:xfrm>
        </p:spPr>
        <p:txBody>
          <a:bodyPr>
            <a:normAutofit/>
          </a:bodyPr>
          <a:lstStyle/>
          <a:p>
            <a:r>
              <a:rPr lang="es-ES" b="1" dirty="0">
                <a:latin typeface="Bodoni MT Condensed" panose="02070606080606020203" pitchFamily="18" charset="0"/>
              </a:rPr>
              <a:t>¿Qué es el crédito dual?</a:t>
            </a:r>
          </a:p>
          <a:p>
            <a:r>
              <a:rPr lang="es-ES" dirty="0">
                <a:latin typeface="Bodoni MT Condensed" panose="02070606080606020203" pitchFamily="18" charset="0"/>
              </a:rPr>
              <a:t>El programa de Crédito Dual es una ventaja para la educación universitaria mientras aún está en la escuela secundaria.</a:t>
            </a:r>
          </a:p>
          <a:p>
            <a:r>
              <a:rPr lang="es-ES" dirty="0">
                <a:latin typeface="Bodoni MT Condensed" panose="02070606080606020203" pitchFamily="18" charset="0"/>
              </a:rPr>
              <a:t>Los estudiantes reciben los créditos de la escuela secundaria necesarios para graduarse y al mismo tiempo reciben créditos universitarios.</a:t>
            </a:r>
          </a:p>
          <a:p>
            <a:r>
              <a:rPr lang="es-ES" dirty="0">
                <a:latin typeface="Bodoni MT Condensed" panose="02070606080606020203" pitchFamily="18" charset="0"/>
              </a:rPr>
              <a:t>Los estudiantes inscritos en Crédito Dual se consideran estudiantes adultos de Temple College.</a:t>
            </a:r>
          </a:p>
          <a:p>
            <a:endParaRPr lang="es-ES" dirty="0">
              <a:latin typeface="Bodoni MT Condensed" panose="02070606080606020203" pitchFamily="18" charset="0"/>
            </a:endParaRPr>
          </a:p>
          <a:p>
            <a:r>
              <a:rPr lang="es-ES" b="1" dirty="0">
                <a:latin typeface="Bodoni MT Condensed" panose="02070606080606020203" pitchFamily="18" charset="0"/>
              </a:rPr>
              <a:t>¿Qué es TBI?</a:t>
            </a:r>
          </a:p>
          <a:p>
            <a:r>
              <a:rPr lang="es-ES" dirty="0">
                <a:latin typeface="Bodoni MT Condensed" panose="02070606080606020203" pitchFamily="18" charset="0"/>
              </a:rPr>
              <a:t>Programa de crédito dual: los estudiantes reciben crédito para la escuela secundaria y la universidad al mismo tiempo</a:t>
            </a:r>
          </a:p>
          <a:p>
            <a:r>
              <a:rPr lang="es-ES" dirty="0">
                <a:latin typeface="Bodoni MT Condensed" panose="02070606080606020203" pitchFamily="18" charset="0"/>
              </a:rPr>
              <a:t>Graduarse de la escuela secundaria y la universidad al final de su último año</a:t>
            </a:r>
          </a:p>
          <a:p>
            <a:r>
              <a:rPr lang="es-ES" dirty="0">
                <a:latin typeface="Bodoni MT Condensed" panose="02070606080606020203" pitchFamily="18" charset="0"/>
              </a:rPr>
              <a:t>Título asociado en estudios multidisciplinarios: dirigido a especializaciones universitarias relacionadas con STEM</a:t>
            </a:r>
          </a:p>
          <a:p>
            <a:r>
              <a:rPr lang="es-ES" dirty="0">
                <a:latin typeface="Bodoni MT Condensed" panose="02070606080606020203" pitchFamily="18" charset="0"/>
              </a:rPr>
              <a:t>Los cursos se toman en el Texas </a:t>
            </a:r>
            <a:r>
              <a:rPr lang="es-ES" dirty="0" err="1">
                <a:latin typeface="Bodoni MT Condensed" panose="02070606080606020203" pitchFamily="18" charset="0"/>
              </a:rPr>
              <a:t>Bioscience</a:t>
            </a:r>
            <a:r>
              <a:rPr lang="es-ES" dirty="0">
                <a:latin typeface="Bodoni MT Condensed" panose="02070606080606020203" pitchFamily="18" charset="0"/>
              </a:rPr>
              <a:t> </a:t>
            </a:r>
            <a:r>
              <a:rPr lang="es-ES" dirty="0" err="1">
                <a:latin typeface="Bodoni MT Condensed" panose="02070606080606020203" pitchFamily="18" charset="0"/>
              </a:rPr>
              <a:t>Institute</a:t>
            </a:r>
            <a:endParaRPr lang="es-ES" dirty="0">
              <a:latin typeface="Bodoni MT Condensed" panose="02070606080606020203" pitchFamily="18" charset="0"/>
            </a:endParaRPr>
          </a:p>
          <a:p>
            <a:r>
              <a:rPr lang="es-ES" dirty="0">
                <a:latin typeface="Bodoni MT Condensed" panose="02070606080606020203" pitchFamily="18" charset="0"/>
              </a:rPr>
              <a:t>Uno de nuestros programas más exitosos en Temple College para estudiantes de doble crédito.</a:t>
            </a:r>
            <a:endParaRPr lang="en-US" dirty="0">
              <a:latin typeface="Bodoni MT Condensed" panose="02070606080606020203" pitchFamily="18" charset="0"/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4B8F90A-D545-431B-BEAF-AC04239701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7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771"/>
    </mc:Choice>
    <mc:Fallback xmlns="">
      <p:transition spd="slow" advTm="737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AE078-3CB3-4D1F-8E4E-75C6D5DA8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858" y="303998"/>
            <a:ext cx="10172700" cy="777379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Bodoni MT Condensed" panose="02070606080606020203" pitchFamily="18" charset="0"/>
              </a:rPr>
              <a:t>Dual Credit and TBI</a:t>
            </a:r>
            <a:r>
              <a:rPr lang="en-US" sz="4000" dirty="0">
                <a:latin typeface="Bodoni MT" panose="02070603080606020203" pitchFamily="18" charset="0"/>
              </a:rPr>
              <a:t/>
            </a:r>
            <a:br>
              <a:rPr lang="en-US" sz="4000" dirty="0">
                <a:latin typeface="Bodoni MT" panose="02070603080606020203" pitchFamily="18" charset="0"/>
              </a:rPr>
            </a:br>
            <a:endParaRPr lang="en-US" sz="4000" dirty="0">
              <a:latin typeface="Bodoni MT" panose="020706030806060202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7BDE5-A8BD-4286-8221-21664A41B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4857" y="1137037"/>
            <a:ext cx="4530043" cy="500932"/>
          </a:xfrm>
        </p:spPr>
        <p:txBody>
          <a:bodyPr/>
          <a:lstStyle/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Bodoni MT Condensed" panose="02070606080606020203" pitchFamily="18" charset="0"/>
              </a:rPr>
              <a:t>Dual Credit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19579" y="1637969"/>
            <a:ext cx="4800600" cy="4267531"/>
          </a:xfrm>
        </p:spPr>
        <p:txBody>
          <a:bodyPr/>
          <a:lstStyle/>
          <a:p>
            <a:r>
              <a:rPr lang="en-US" dirty="0">
                <a:latin typeface="Bodoni MT Condensed" panose="02070606080606020203" pitchFamily="18" charset="0"/>
              </a:rPr>
              <a:t>Satisfy High School Requirements</a:t>
            </a:r>
          </a:p>
          <a:p>
            <a:r>
              <a:rPr lang="en-US" dirty="0">
                <a:latin typeface="Bodoni MT Condensed" panose="02070606080606020203" pitchFamily="18" charset="0"/>
              </a:rPr>
              <a:t>Pass the TSIA2 college readiness testing</a:t>
            </a:r>
          </a:p>
          <a:p>
            <a:r>
              <a:rPr lang="en-US" dirty="0">
                <a:latin typeface="Bodoni MT Condensed" panose="02070606080606020203" pitchFamily="18" charset="0"/>
              </a:rPr>
              <a:t>Up to 24+ College Credit Hours</a:t>
            </a:r>
          </a:p>
          <a:p>
            <a:r>
              <a:rPr lang="en-US" dirty="0">
                <a:latin typeface="Bodoni MT Condensed" panose="02070606080606020203" pitchFamily="18" charset="0"/>
              </a:rPr>
              <a:t>Certificate Programs available</a:t>
            </a:r>
          </a:p>
          <a:p>
            <a:r>
              <a:rPr lang="en-US" dirty="0">
                <a:latin typeface="Bodoni MT Condensed" panose="02070606080606020203" pitchFamily="18" charset="0"/>
              </a:rPr>
              <a:t>Transferability to Public Universities</a:t>
            </a:r>
          </a:p>
          <a:p>
            <a:r>
              <a:rPr lang="en-US" dirty="0">
                <a:latin typeface="Bodoni MT Condensed" panose="02070606080606020203" pitchFamily="18" charset="0"/>
              </a:rPr>
              <a:t>Cost Savings</a:t>
            </a:r>
          </a:p>
          <a:p>
            <a:r>
              <a:rPr lang="en-US" dirty="0">
                <a:latin typeface="Bodoni MT Condensed" panose="02070606080606020203" pitchFamily="18" charset="0"/>
              </a:rPr>
              <a:t>Challenging Academics -College Level Courses</a:t>
            </a:r>
          </a:p>
          <a:p>
            <a:r>
              <a:rPr lang="en-US" dirty="0">
                <a:latin typeface="Bodoni MT Condensed" panose="02070606080606020203" pitchFamily="18" charset="0"/>
              </a:rPr>
              <a:t>Attend classes at High School or Online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41627" y="1285869"/>
            <a:ext cx="4571651" cy="352100"/>
          </a:xfrm>
        </p:spPr>
        <p:txBody>
          <a:bodyPr/>
          <a:lstStyle/>
          <a:p>
            <a:r>
              <a:rPr lang="en-US" dirty="0">
                <a:latin typeface="Bodoni MT Condensed" panose="02070606080606020203" pitchFamily="18" charset="0"/>
              </a:rPr>
              <a:t>TBI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3" y="1637969"/>
            <a:ext cx="5319438" cy="4493324"/>
          </a:xfrm>
        </p:spPr>
        <p:txBody>
          <a:bodyPr>
            <a:normAutofit/>
          </a:bodyPr>
          <a:lstStyle/>
          <a:p>
            <a:r>
              <a:rPr lang="en-US" dirty="0">
                <a:latin typeface="Bodoni MT Condensed" panose="02070606080606020203" pitchFamily="18" charset="0"/>
              </a:rPr>
              <a:t>Satisfy High School Requirements</a:t>
            </a:r>
          </a:p>
          <a:p>
            <a:r>
              <a:rPr lang="en-US" dirty="0">
                <a:latin typeface="Bodoni MT Condensed" panose="02070606080606020203" pitchFamily="18" charset="0"/>
              </a:rPr>
              <a:t>Pass the TSIA2 college readiness testing </a:t>
            </a:r>
          </a:p>
          <a:p>
            <a:r>
              <a:rPr lang="en-US" dirty="0">
                <a:latin typeface="Bodoni MT Condensed" panose="02070606080606020203" pitchFamily="18" charset="0"/>
              </a:rPr>
              <a:t>60+ College Credit Hours Earned</a:t>
            </a:r>
          </a:p>
          <a:p>
            <a:r>
              <a:rPr lang="en-US" dirty="0">
                <a:latin typeface="Bodoni MT Condensed" panose="02070606080606020203" pitchFamily="18" charset="0"/>
              </a:rPr>
              <a:t>Challenging Academics - College Level Courses</a:t>
            </a:r>
          </a:p>
          <a:p>
            <a:r>
              <a:rPr lang="en-US" dirty="0">
                <a:latin typeface="Bodoni MT Condensed" panose="02070606080606020203" pitchFamily="18" charset="0"/>
              </a:rPr>
              <a:t>Transferability to Public Universities</a:t>
            </a:r>
          </a:p>
          <a:p>
            <a:r>
              <a:rPr lang="en-US" dirty="0">
                <a:latin typeface="Bodoni MT Condensed" panose="02070606080606020203" pitchFamily="18" charset="0"/>
              </a:rPr>
              <a:t>Greater Cost Savings</a:t>
            </a:r>
          </a:p>
          <a:p>
            <a:r>
              <a:rPr lang="en-US" dirty="0">
                <a:latin typeface="Bodoni MT Condensed" panose="02070606080606020203" pitchFamily="18" charset="0"/>
              </a:rPr>
              <a:t>Multidisciplinary Degree in STEM related field</a:t>
            </a:r>
          </a:p>
          <a:p>
            <a:r>
              <a:rPr lang="en-US" dirty="0">
                <a:latin typeface="Bodoni MT Condensed" panose="02070606080606020203" pitchFamily="18" charset="0"/>
              </a:rPr>
              <a:t>Course Sequencing</a:t>
            </a:r>
          </a:p>
          <a:p>
            <a:r>
              <a:rPr lang="en-US" dirty="0">
                <a:latin typeface="Bodoni MT Condensed" panose="02070606080606020203" pitchFamily="18" charset="0"/>
              </a:rPr>
              <a:t>Attend classes at TBI and/or Online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19580" y="5717407"/>
            <a:ext cx="98938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Bodoni MT Condensed" panose="02070606080606020203" pitchFamily="18" charset="0"/>
              </a:rPr>
              <a:t>The TBI program is a competitive program with a challenging academic rigor that is related to STEM (Science, Technology, Engineering, Math) fields of study.  The student attends classes at TBI with a cohort consisting of 13 area high school students in the morning or afternoon cohort.  For application information contact your counselor.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CF339668-0129-44D3-81A1-4AB3A9B330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40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243"/>
    </mc:Choice>
    <mc:Fallback xmlns="">
      <p:transition spd="slow" advTm="452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AE078-3CB3-4D1F-8E4E-75C6D5DA8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858" y="303998"/>
            <a:ext cx="10172700" cy="1493517"/>
          </a:xfrm>
        </p:spPr>
        <p:txBody>
          <a:bodyPr>
            <a:normAutofit/>
          </a:bodyPr>
          <a:lstStyle/>
          <a:p>
            <a:r>
              <a:rPr lang="en-US" sz="4000" b="1" dirty="0" err="1">
                <a:latin typeface="Bodoni MT" panose="02070603080606020203" pitchFamily="18" charset="0"/>
              </a:rPr>
              <a:t>Credito</a:t>
            </a:r>
            <a:r>
              <a:rPr lang="en-US" sz="4000" b="1" dirty="0">
                <a:latin typeface="Bodoni MT" panose="02070603080606020203" pitchFamily="18" charset="0"/>
              </a:rPr>
              <a:t> Dual y TBI</a:t>
            </a:r>
            <a:r>
              <a:rPr lang="en-US" sz="4000" dirty="0">
                <a:latin typeface="Bodoni MT" panose="02070603080606020203" pitchFamily="18" charset="0"/>
              </a:rPr>
              <a:t/>
            </a:r>
            <a:br>
              <a:rPr lang="en-US" sz="4000" dirty="0">
                <a:latin typeface="Bodoni MT" panose="02070603080606020203" pitchFamily="18" charset="0"/>
              </a:rPr>
            </a:br>
            <a:endParaRPr lang="en-US" sz="4000" dirty="0">
              <a:latin typeface="Bodoni MT" panose="020706030806060202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7BDE5-A8BD-4286-8221-21664A41B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4857" y="1302999"/>
            <a:ext cx="4530043" cy="494516"/>
          </a:xfrm>
        </p:spPr>
        <p:txBody>
          <a:bodyPr/>
          <a:lstStyle/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Bodoni MT Condensed" panose="02070606080606020203" pitchFamily="18" charset="0"/>
              </a:rPr>
              <a:t>CREDITO DUAL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19579" y="1797516"/>
            <a:ext cx="4800600" cy="3537810"/>
          </a:xfrm>
        </p:spPr>
        <p:txBody>
          <a:bodyPr>
            <a:normAutofit/>
          </a:bodyPr>
          <a:lstStyle/>
          <a:p>
            <a:r>
              <a:rPr lang="es-ES" sz="1600" dirty="0">
                <a:latin typeface="Bodoni MT Condensed" panose="02070606080606020203" pitchFamily="18" charset="0"/>
              </a:rPr>
              <a:t>Satisfacer los requisitos de la escuela secundaria</a:t>
            </a:r>
          </a:p>
          <a:p>
            <a:r>
              <a:rPr lang="es-ES" sz="1600" dirty="0">
                <a:latin typeface="Bodoni MT Condensed" panose="02070606080606020203" pitchFamily="18" charset="0"/>
              </a:rPr>
              <a:t>Aprobar la prueba de preparación universitaria TSIA2</a:t>
            </a:r>
          </a:p>
          <a:p>
            <a:r>
              <a:rPr lang="es-ES" sz="1600" dirty="0">
                <a:latin typeface="Bodoni MT Condensed" panose="02070606080606020203" pitchFamily="18" charset="0"/>
              </a:rPr>
              <a:t>Hasta más de 24 horas de crédito universitario</a:t>
            </a:r>
          </a:p>
          <a:p>
            <a:r>
              <a:rPr lang="es-ES" sz="1600" dirty="0">
                <a:latin typeface="Bodoni MT Condensed" panose="02070606080606020203" pitchFamily="18" charset="0"/>
              </a:rPr>
              <a:t>Programas certificados disponibles</a:t>
            </a:r>
          </a:p>
          <a:p>
            <a:r>
              <a:rPr lang="es-ES" sz="1600" dirty="0">
                <a:latin typeface="Bodoni MT Condensed" panose="02070606080606020203" pitchFamily="18" charset="0"/>
              </a:rPr>
              <a:t>Transferibilidad a universidades públicas</a:t>
            </a:r>
          </a:p>
          <a:p>
            <a:r>
              <a:rPr lang="es-ES" sz="1600" dirty="0">
                <a:latin typeface="Bodoni MT Condensed" panose="02070606080606020203" pitchFamily="18" charset="0"/>
              </a:rPr>
              <a:t>Ahorro de costes</a:t>
            </a:r>
          </a:p>
          <a:p>
            <a:r>
              <a:rPr lang="es-ES" sz="1600" dirty="0">
                <a:latin typeface="Bodoni MT Condensed" panose="02070606080606020203" pitchFamily="18" charset="0"/>
              </a:rPr>
              <a:t>Cursos académicos desafiantes: nivel universitario</a:t>
            </a:r>
          </a:p>
          <a:p>
            <a:r>
              <a:rPr lang="es-ES" sz="1600" dirty="0">
                <a:latin typeface="Bodoni MT Condensed" panose="02070606080606020203" pitchFamily="18" charset="0"/>
              </a:rPr>
              <a:t>Atienden clases en la escuela secundaria o en línea</a:t>
            </a:r>
            <a:endParaRPr lang="en-US" sz="1600" dirty="0">
              <a:latin typeface="Bodoni MT Condensed" panose="02070606080606020203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41627" y="1411067"/>
            <a:ext cx="4571651" cy="375734"/>
          </a:xfrm>
        </p:spPr>
        <p:txBody>
          <a:bodyPr/>
          <a:lstStyle/>
          <a:p>
            <a:r>
              <a:rPr lang="en-US" dirty="0">
                <a:latin typeface="Bodoni MT Condensed" panose="02070606080606020203" pitchFamily="18" charset="0"/>
              </a:rPr>
              <a:t>TBI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3" y="1786801"/>
            <a:ext cx="5319438" cy="3537810"/>
          </a:xfrm>
        </p:spPr>
        <p:txBody>
          <a:bodyPr>
            <a:normAutofit/>
          </a:bodyPr>
          <a:lstStyle/>
          <a:p>
            <a:r>
              <a:rPr lang="es-ES" sz="1600" dirty="0">
                <a:latin typeface="Bodoni MT Condensed" panose="02070606080606020203" pitchFamily="18" charset="0"/>
              </a:rPr>
              <a:t>Satisfacer los requisitos de la escuela secundaria</a:t>
            </a:r>
          </a:p>
          <a:p>
            <a:r>
              <a:rPr lang="es-ES" sz="1600" dirty="0">
                <a:latin typeface="Bodoni MT Condensed" panose="02070606080606020203" pitchFamily="18" charset="0"/>
              </a:rPr>
              <a:t>Aprobar la prueba de preparación universitaria TSIA2</a:t>
            </a:r>
          </a:p>
          <a:p>
            <a:r>
              <a:rPr lang="es-ES" sz="1600" dirty="0">
                <a:latin typeface="Bodoni MT Condensed" panose="02070606080606020203" pitchFamily="18" charset="0"/>
              </a:rPr>
              <a:t>Más de 60 horas de crédito universitario ganadas</a:t>
            </a:r>
          </a:p>
          <a:p>
            <a:r>
              <a:rPr lang="es-ES" sz="1600" dirty="0">
                <a:latin typeface="Bodoni MT Condensed" panose="02070606080606020203" pitchFamily="18" charset="0"/>
              </a:rPr>
              <a:t>Académicos desafiantes: cursos de nivel universitario</a:t>
            </a:r>
          </a:p>
          <a:p>
            <a:r>
              <a:rPr lang="es-ES" sz="1600" dirty="0">
                <a:latin typeface="Bodoni MT Condensed" panose="02070606080606020203" pitchFamily="18" charset="0"/>
              </a:rPr>
              <a:t>Transferibilidad a universidades públicas</a:t>
            </a:r>
          </a:p>
          <a:p>
            <a:r>
              <a:rPr lang="es-ES" sz="1600" dirty="0">
                <a:latin typeface="Bodoni MT Condensed" panose="02070606080606020203" pitchFamily="18" charset="0"/>
              </a:rPr>
              <a:t>Mayor ahorro de costes</a:t>
            </a:r>
          </a:p>
          <a:p>
            <a:r>
              <a:rPr lang="es-ES" sz="1600" dirty="0">
                <a:latin typeface="Bodoni MT Condensed" panose="02070606080606020203" pitchFamily="18" charset="0"/>
              </a:rPr>
              <a:t>Título multidisciplinario en campo relacionado con STEM</a:t>
            </a:r>
          </a:p>
          <a:p>
            <a:r>
              <a:rPr lang="es-ES" sz="1600" dirty="0">
                <a:latin typeface="Bodoni MT Condensed" panose="02070606080606020203" pitchFamily="18" charset="0"/>
              </a:rPr>
              <a:t>Secuencia de cursos</a:t>
            </a:r>
          </a:p>
          <a:p>
            <a:r>
              <a:rPr lang="es-ES" sz="1600" dirty="0">
                <a:latin typeface="Bodoni MT Condensed" panose="02070606080606020203" pitchFamily="18" charset="0"/>
              </a:rPr>
              <a:t>Asistir a clases en TBI y / o en línea</a:t>
            </a:r>
            <a:endParaRPr lang="en-US" sz="1600" dirty="0">
              <a:latin typeface="Bodoni MT Condensed" panose="020706060806060202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54857" y="5324611"/>
            <a:ext cx="9758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Bodoni MT Condensed" panose="02070606080606020203" pitchFamily="18" charset="0"/>
              </a:rPr>
              <a:t>El programa TBI es un programa competitivo con un rigor académico desafiante que está relacionado con los campos de estudio STEM (ciencia, tecnología, ingeniería, matemáticas). El estudiante asiste a clases en TBI con una cohorte que consta de 13 estudiantes de secundaria del área en la cohorte de la mañana o de la tarde. Para obtener información sobre la solicitud, comuníquese con su consejero.</a:t>
            </a:r>
            <a:endParaRPr lang="en-US" sz="1600" dirty="0">
              <a:latin typeface="Bodoni MT Condensed" panose="02070606080606020203" pitchFamily="18" charset="0"/>
            </a:endParaRP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B8127BD5-8827-47B9-A795-4788E9138A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23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662"/>
    </mc:Choice>
    <mc:Fallback xmlns="">
      <p:transition spd="slow" advTm="426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DC4A3-530D-433A-956F-BDFFF5436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Bodoni MT" panose="02070603080606020203" pitchFamily="18" charset="0"/>
              </a:rPr>
              <a:t>Advantages of TBI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6A7A6-EB46-4CA0-B991-935C9B9C6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470991"/>
            <a:ext cx="10709094" cy="4408602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>
                <a:latin typeface="Bodoni MT Condensed" panose="02070606080606020203" pitchFamily="18" charset="0"/>
                <a:cs typeface="Times New Roman" panose="02020603050405020304" pitchFamily="18" charset="0"/>
              </a:rPr>
              <a:t>First Generation Students -  Tools for Success through professional faculty and staff </a:t>
            </a:r>
          </a:p>
          <a:p>
            <a:r>
              <a:rPr lang="en-US" sz="2600" dirty="0">
                <a:latin typeface="Bodoni MT Condensed" panose="02070606080606020203" pitchFamily="18" charset="0"/>
                <a:cs typeface="Times New Roman" panose="02020603050405020304" pitchFamily="18" charset="0"/>
              </a:rPr>
              <a:t>College Experience – Attend courses at the Texas Bioscience Institute</a:t>
            </a:r>
          </a:p>
          <a:p>
            <a:r>
              <a:rPr lang="en-US" sz="2600" dirty="0">
                <a:latin typeface="Bodoni MT Condensed" panose="02070606080606020203" pitchFamily="18" charset="0"/>
                <a:cs typeface="Times New Roman" panose="02020603050405020304" pitchFamily="18" charset="0"/>
              </a:rPr>
              <a:t>Full-Time College Student at the 11</a:t>
            </a:r>
            <a:r>
              <a:rPr lang="en-US" sz="2600" baseline="30000" dirty="0">
                <a:latin typeface="Bodoni MT Condensed" panose="02070606080606020203" pitchFamily="18" charset="0"/>
                <a:cs typeface="Times New Roman" panose="02020603050405020304" pitchFamily="18" charset="0"/>
              </a:rPr>
              <a:t>th</a:t>
            </a:r>
            <a:r>
              <a:rPr lang="en-US" sz="2600" dirty="0">
                <a:latin typeface="Bodoni MT Condensed" panose="02070606080606020203" pitchFamily="18" charset="0"/>
                <a:cs typeface="Times New Roman" panose="02020603050405020304" pitchFamily="18" charset="0"/>
              </a:rPr>
              <a:t> and 12</a:t>
            </a:r>
            <a:r>
              <a:rPr lang="en-US" sz="2600" baseline="30000" dirty="0">
                <a:latin typeface="Bodoni MT Condensed" panose="02070606080606020203" pitchFamily="18" charset="0"/>
                <a:cs typeface="Times New Roman" panose="02020603050405020304" pitchFamily="18" charset="0"/>
              </a:rPr>
              <a:t>th</a:t>
            </a:r>
            <a:r>
              <a:rPr lang="en-US" sz="2600" dirty="0">
                <a:latin typeface="Bodoni MT Condensed" panose="02070606080606020203" pitchFamily="18" charset="0"/>
                <a:cs typeface="Times New Roman" panose="02020603050405020304" pitchFamily="18" charset="0"/>
              </a:rPr>
              <a:t> grade levels (attend morning or afternoon)</a:t>
            </a:r>
          </a:p>
          <a:p>
            <a:r>
              <a:rPr lang="en-US" sz="2600" dirty="0">
                <a:latin typeface="Bodoni MT Condensed" panose="02070606080606020203" pitchFamily="18" charset="0"/>
                <a:cs typeface="Times New Roman" panose="02020603050405020304" pitchFamily="18" charset="0"/>
              </a:rPr>
              <a:t>Build College Resume’ </a:t>
            </a:r>
          </a:p>
          <a:p>
            <a:r>
              <a:rPr lang="en-US" sz="2600" dirty="0">
                <a:latin typeface="Bodoni MT Condensed" panose="02070606080606020203" pitchFamily="18" charset="0"/>
                <a:cs typeface="Times New Roman" panose="02020603050405020304" pitchFamily="18" charset="0"/>
              </a:rPr>
              <a:t>Advisor dedicated to Students</a:t>
            </a:r>
          </a:p>
          <a:p>
            <a:r>
              <a:rPr lang="en-US" sz="2600" dirty="0">
                <a:latin typeface="Bodoni MT Condensed" panose="02070606080606020203" pitchFamily="18" charset="0"/>
                <a:cs typeface="Times New Roman" panose="02020603050405020304" pitchFamily="18" charset="0"/>
              </a:rPr>
              <a:t>Low-cost solution to College</a:t>
            </a:r>
          </a:p>
          <a:p>
            <a:r>
              <a:rPr lang="en-US" sz="2600" dirty="0">
                <a:latin typeface="Bodoni MT Condensed" panose="02070606080606020203" pitchFamily="18" charset="0"/>
                <a:cs typeface="Times New Roman" panose="02020603050405020304" pitchFamily="18" charset="0"/>
              </a:rPr>
              <a:t>Career Readiness – Associates degree increase opportunity in the job market</a:t>
            </a:r>
          </a:p>
          <a:p>
            <a:r>
              <a:rPr lang="en-US" sz="2600" dirty="0">
                <a:latin typeface="Bodoni MT Condensed" panose="02070606080606020203" pitchFamily="18" charset="0"/>
                <a:cs typeface="Times New Roman" panose="02020603050405020304" pitchFamily="18" charset="0"/>
              </a:rPr>
              <a:t>Prepared for the next level of Education</a:t>
            </a:r>
          </a:p>
          <a:p>
            <a:r>
              <a:rPr lang="en-US" sz="2600" dirty="0">
                <a:latin typeface="Bodoni MT Condensed" panose="02070606080606020203" pitchFamily="18" charset="0"/>
                <a:cs typeface="Times New Roman" panose="02020603050405020304" pitchFamily="18" charset="0"/>
              </a:rPr>
              <a:t>Associates Degree targeted to student College Major (STEM)</a:t>
            </a:r>
          </a:p>
          <a:p>
            <a:r>
              <a:rPr lang="en-US" sz="2600" dirty="0">
                <a:latin typeface="Bodoni MT Condensed" panose="02070606080606020203" pitchFamily="18" charset="0"/>
                <a:cs typeface="Times New Roman" panose="02020603050405020304" pitchFamily="18" charset="0"/>
              </a:rPr>
              <a:t>Smaller class size 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F75BFD3-3B64-45F8-BB17-4A862F87B8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2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57"/>
    </mc:Choice>
    <mc:Fallback xmlns="">
      <p:transition spd="slow" advTm="254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DC4A3-530D-433A-956F-BDFFF5436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latin typeface="Bodoni MT" panose="02070603080606020203" pitchFamily="18" charset="0"/>
              </a:rPr>
              <a:t>Ventajas</a:t>
            </a:r>
            <a:r>
              <a:rPr lang="en-US" sz="4000" dirty="0">
                <a:latin typeface="Bodoni MT" panose="02070603080606020203" pitchFamily="18" charset="0"/>
              </a:rPr>
              <a:t> de TBI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6A7A6-EB46-4CA0-B991-935C9B9C6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425377"/>
            <a:ext cx="10709094" cy="4175920"/>
          </a:xfrm>
        </p:spPr>
        <p:txBody>
          <a:bodyPr>
            <a:normAutofit fontScale="77500" lnSpcReduction="20000"/>
          </a:bodyPr>
          <a:lstStyle/>
          <a:p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Estudiantes de primera generación: herramientas para el éxito a través de profesores y personal profesional</a:t>
            </a:r>
          </a:p>
          <a:p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Experiencia universitaria: asista a cursos en el Texas </a:t>
            </a:r>
            <a:r>
              <a:rPr lang="es-E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Bioscience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Institute</a:t>
            </a:r>
            <a:endParaRPr lang="es-E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Estudiante de tiempo completo en los niveles de grado 11 y 12 (asiste por la mañana o por la tarde)</a:t>
            </a:r>
          </a:p>
          <a:p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Crear currículo vitae universitario </a:t>
            </a:r>
          </a:p>
          <a:p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Asesor dedicado a los estudiantes</a:t>
            </a:r>
          </a:p>
          <a:p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Solución de bajo costo para la universidad</a:t>
            </a:r>
          </a:p>
          <a:p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Preparación para la carrera: el título de asociado aumenta las oportunidades en el mercado laboral</a:t>
            </a:r>
          </a:p>
          <a:p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Preparado para el siguiente nivel de educación</a:t>
            </a:r>
          </a:p>
          <a:p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Título asociado dirigido a estudiantes universitarios mayores (STEM)</a:t>
            </a:r>
          </a:p>
          <a:p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Tamaño de clase más pequeño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8277BBA-9AC5-4DC3-86B5-FE856DE169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49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56"/>
    </mc:Choice>
    <mc:Fallback xmlns="">
      <p:transition spd="slow" advTm="217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CBCD6-EAB9-4FFF-BE53-A44BD32B7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33" y="1162940"/>
            <a:ext cx="4515598" cy="4532120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2A1A00"/>
                </a:solidFill>
                <a:latin typeface="Bodoni MT" panose="02070603080606020203" pitchFamily="18" charset="0"/>
              </a:rPr>
              <a:t>Temple College</a:t>
            </a:r>
            <a:br>
              <a:rPr lang="en-US" sz="4000" dirty="0">
                <a:solidFill>
                  <a:srgbClr val="2A1A00"/>
                </a:solidFill>
                <a:latin typeface="Bodoni MT" panose="02070603080606020203" pitchFamily="18" charset="0"/>
              </a:rPr>
            </a:br>
            <a:r>
              <a:rPr lang="en-US" sz="4000" dirty="0">
                <a:solidFill>
                  <a:srgbClr val="2A1A00"/>
                </a:solidFill>
                <a:latin typeface="Bodoni MT" panose="02070603080606020203" pitchFamily="18" charset="0"/>
              </a:rPr>
              <a:t>Contacts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E1F60-FB9A-4C02-94AC-E5C4C1358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3680" y="771277"/>
            <a:ext cx="5207267" cy="4923783"/>
          </a:xfrm>
        </p:spPr>
        <p:txBody>
          <a:bodyPr anchor="ctr">
            <a:normAutofit fontScale="32500" lnSpcReduction="20000"/>
          </a:bodyPr>
          <a:lstStyle/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Melissa Kunze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Dual Credit Coordinator &amp; TBI Taylor Contact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dualcredit@templejc.edu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tbitaylor@templejc.edu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Melissa.Kunze@templejc.edu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254-298-8613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Luke Lichtenwalner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Texas Bioscience Institute Coordinator/Advisor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tbitemple@templejc.edu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Luke.Lichtenwalner@templejc.edu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254-298-8782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assistance in Spanish please call. 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Rosa Berreles-Acosta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Executive Director, Dual Credit &amp; High School Partnerships</a:t>
            </a:r>
          </a:p>
          <a:p>
            <a:pPr marL="0" indent="0">
              <a:buNone/>
            </a:pPr>
            <a:r>
              <a:rPr lang="es-E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Directora Ejecutiva, Alianzas de Crédito Dual y Escuelas Secundarias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dualcredit@templejc.edu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254-298-8621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6D856B4-AFAE-4B5A-81EA-FBB1E039A5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1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483"/>
    </mc:Choice>
    <mc:Fallback xmlns="">
      <p:transition spd="slow" advTm="574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28A3E57F-DE9A-45F6-BEF3-EF8EEA07E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662" y="756357"/>
            <a:ext cx="8187071" cy="1253066"/>
          </a:xfrm>
        </p:spPr>
        <p:txBody>
          <a:bodyPr/>
          <a:lstStyle/>
          <a:p>
            <a:r>
              <a:rPr lang="en-US" dirty="0"/>
              <a:t>Slide Tite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CA1257-66A3-465A-A773-E2D1F421929F}"/>
              </a:ext>
            </a:extLst>
          </p:cNvPr>
          <p:cNvSpPr txBox="1"/>
          <p:nvPr/>
        </p:nvSpPr>
        <p:spPr>
          <a:xfrm>
            <a:off x="2356542" y="2640580"/>
            <a:ext cx="8487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>
                <a:solidFill>
                  <a:schemeClr val="accent1">
                    <a:lumMod val="75000"/>
                  </a:schemeClr>
                </a:solidFill>
              </a:rPr>
              <a:t>Success Starts Here!</a:t>
            </a:r>
          </a:p>
        </p:txBody>
      </p:sp>
    </p:spTree>
    <p:extLst>
      <p:ext uri="{BB962C8B-B14F-4D97-AF65-F5344CB8AC3E}">
        <p14:creationId xmlns:p14="http://schemas.microsoft.com/office/powerpoint/2010/main" val="105934907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D0167F-E486-4F9B-83E2-993954E11F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B3E54F-9BB9-4821-81E3-A4EFEC7BD0AD}">
  <ds:schemaRefs>
    <ds:schemaRef ds:uri="http://schemas.microsoft.com/office/2006/documentManagement/types"/>
    <ds:schemaRef ds:uri="http://purl.org/dc/elements/1.1/"/>
    <ds:schemaRef ds:uri="16c05727-aa75-4e4a-9b5f-8a80a1165891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71af3243-3dd4-4a8d-8c0d-dd76da1f02a5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5A714DE-2D72-4B69-B5D2-B9FD427417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853</Words>
  <Application>Microsoft Office PowerPoint</Application>
  <PresentationFormat>Widescreen</PresentationFormat>
  <Paragraphs>117</Paragraphs>
  <Slides>9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Bodoni MT</vt:lpstr>
      <vt:lpstr>Bodoni MT Condensed</vt:lpstr>
      <vt:lpstr>Calibri</vt:lpstr>
      <vt:lpstr>Times New Roman</vt:lpstr>
      <vt:lpstr>Trebuchet MS</vt:lpstr>
      <vt:lpstr>Wingdings 3</vt:lpstr>
      <vt:lpstr>Facet</vt:lpstr>
      <vt:lpstr>Temple College  Dual Credit and   Texas Bioscience Institute</vt:lpstr>
      <vt:lpstr>What are Dual Credit &amp; TBI?</vt:lpstr>
      <vt:lpstr>¿Qué son los créditos dobles y TBI?</vt:lpstr>
      <vt:lpstr>Dual Credit and TBI </vt:lpstr>
      <vt:lpstr>Credito Dual y TBI </vt:lpstr>
      <vt:lpstr>Advantages of TBI</vt:lpstr>
      <vt:lpstr>Ventajas de TBI</vt:lpstr>
      <vt:lpstr>Temple College Contacts</vt:lpstr>
      <vt:lpstr>Slide Tite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2021-02-02T01:50:15Z</dcterms:created>
  <dcterms:modified xsi:type="dcterms:W3CDTF">2021-02-11T20:07:55Z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